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7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78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自定义版式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9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1"/>
            <a:ext cx="2743200" cy="36618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2A2995-C8DE-4678-950E-4EE90A784F5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1"/>
            <a:ext cx="4114800" cy="36618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1"/>
            <a:ext cx="2743200" cy="36618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4275AA"/>
                </a:solidFill>
                <a:ea typeface="+mn-lt"/>
                <a:sym typeface="Times New Roman" panose="02020603050405020304" pitchFamily="18" charset="0"/>
              </a:rPr>
              <a:t>2025</a:t>
            </a:r>
            <a:r>
              <a:rPr lang="zh-CN" altLang="en-US" dirty="0">
                <a:solidFill>
                  <a:srgbClr val="4275AA"/>
                </a:solidFill>
                <a:ea typeface="+mn-lt"/>
                <a:sym typeface="Times New Roman" panose="02020603050405020304" pitchFamily="18" charset="0"/>
              </a:rPr>
              <a:t>肉毒毒素大赛</a:t>
            </a:r>
            <a:br>
              <a:rPr lang="zh-CN" altLang="en-US" dirty="0">
                <a:solidFill>
                  <a:srgbClr val="4275AA"/>
                </a:solidFill>
                <a:ea typeface="+mn-lt"/>
                <a:sym typeface="Times New Roman" panose="02020603050405020304" pitchFamily="18" charset="0"/>
              </a:rPr>
            </a:br>
            <a:r>
              <a:rPr lang="en-US" altLang="zh-CN" dirty="0">
                <a:solidFill>
                  <a:srgbClr val="4275AA"/>
                </a:solidFill>
                <a:ea typeface="+mn-lt"/>
                <a:sym typeface="Times New Roman" panose="02020603050405020304" pitchFamily="18" charset="0"/>
              </a:rPr>
              <a:t>-</a:t>
            </a:r>
            <a:r>
              <a:rPr lang="zh-CN" altLang="en-US" dirty="0">
                <a:solidFill>
                  <a:srgbClr val="4275AA"/>
                </a:solidFill>
                <a:ea typeface="+mn-lt"/>
                <a:sym typeface="Times New Roman" panose="02020603050405020304" pitchFamily="18" charset="0"/>
              </a:rPr>
              <a:t>参赛模板</a:t>
            </a:r>
            <a:endParaRPr lang="zh-CN" alt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z="3200" dirty="0"/>
              <a:t>姓名</a:t>
            </a:r>
            <a:endParaRPr lang="zh-CN" altLang="en-US" sz="3200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>
                <a:ea typeface="微软雅黑" panose="020B0503020204020204" charset="-122"/>
                <a:sym typeface="+mn-ea"/>
              </a:rPr>
              <a:t>参赛须知：本页阅读后即可删除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zh-CN">
                <a:ea typeface="微软雅黑" panose="020B0503020204020204" charset="-122"/>
                <a:sym typeface="+mn-ea"/>
              </a:rPr>
              <a:t>初赛阶段，每位报名老师需按本模板</a:t>
            </a:r>
            <a:r>
              <a:rPr lang="zh-CN"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PPT准备研究报告或病例报告</a:t>
            </a:r>
            <a:r>
              <a:rPr lang="zh-CN">
                <a:ea typeface="微软雅黑" panose="020B0503020204020204" charset="-122"/>
                <a:sym typeface="+mn-ea"/>
              </a:rPr>
              <a:t>，</a:t>
            </a:r>
            <a:r>
              <a:rPr lang="en-US" altLang="zh-CN">
                <a:ea typeface="微软雅黑" panose="020B0503020204020204" charset="-122"/>
                <a:sym typeface="+mn-ea"/>
              </a:rPr>
              <a:t>PPT</a:t>
            </a:r>
            <a:r>
              <a:rPr lang="zh-CN" altLang="en-US">
                <a:ea typeface="微软雅黑" panose="020B0503020204020204" charset="-122"/>
                <a:sym typeface="+mn-ea"/>
              </a:rPr>
              <a:t>首页只写明</a:t>
            </a:r>
            <a:r>
              <a:rPr lang="zh-CN" altLang="en-US" b="1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汇报标题</a:t>
            </a:r>
            <a:r>
              <a:rPr lang="zh-CN" altLang="en-US">
                <a:ea typeface="微软雅黑" panose="020B0503020204020204" charset="-122"/>
                <a:sym typeface="+mn-ea"/>
              </a:rPr>
              <a:t>及</a:t>
            </a:r>
            <a:r>
              <a:rPr lang="zh-CN" altLang="en-US" b="1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汇报人姓名</a:t>
            </a:r>
            <a:r>
              <a:rPr lang="zh-CN" altLang="en-US" u="sng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（不可出现工作单位）；</a:t>
            </a:r>
            <a:endParaRPr lang="zh-CN" altLang="en-US" u="sng">
              <a:solidFill>
                <a:srgbClr val="FF0000"/>
              </a:solidFill>
              <a:ea typeface="微软雅黑" panose="020B0503020204020204" charset="-122"/>
            </a:endParaRPr>
          </a:p>
          <a:p>
            <a:pPr marL="342900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zh-CN">
                <a:ea typeface="微软雅黑" panose="020B0503020204020204" charset="-122"/>
                <a:sym typeface="+mn-ea"/>
              </a:rPr>
              <a:t>初赛阶段的</a:t>
            </a:r>
            <a:r>
              <a:rPr lang="en-US" altLang="zh-CN">
                <a:ea typeface="微软雅黑" panose="020B0503020204020204" charset="-122"/>
                <a:sym typeface="+mn-ea"/>
              </a:rPr>
              <a:t>PPT</a:t>
            </a:r>
            <a:r>
              <a:rPr lang="zh-CN">
                <a:ea typeface="微软雅黑" panose="020B0503020204020204" charset="-122"/>
                <a:sym typeface="+mn-ea"/>
              </a:rPr>
              <a:t>对排版、美化等不做任何要求，简明扼要、重难点突出即可；</a:t>
            </a:r>
            <a:endParaRPr lang="zh-CN">
              <a:ea typeface="微软雅黑" panose="020B0503020204020204" charset="-122"/>
              <a:sym typeface="+mn-ea"/>
            </a:endParaRPr>
          </a:p>
          <a:p>
            <a:pPr marL="342900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zh-CN">
                <a:ea typeface="微软雅黑" panose="020B0503020204020204" charset="-122"/>
                <a:sym typeface="+mn-ea"/>
              </a:rPr>
              <a:t>初赛评委将根据海选填报时提供的信息，择定</a:t>
            </a:r>
            <a:r>
              <a:rPr lang="zh-CN" b="1" u="sng">
                <a:ea typeface="微软雅黑" panose="020B0503020204020204" charset="-122"/>
                <a:sym typeface="+mn-ea"/>
              </a:rPr>
              <a:t>不属于任一选手所在单位的专家</a:t>
            </a:r>
            <a:r>
              <a:rPr lang="zh-CN">
                <a:ea typeface="微软雅黑" panose="020B0503020204020204" charset="-122"/>
                <a:sym typeface="+mn-ea"/>
              </a:rPr>
              <a:t>进行评审；初赛评审专家本着客观、公正原则进行筛选，并对淘汰选手给予一定的评语建议；</a:t>
            </a:r>
            <a:endParaRPr lang="zh-CN">
              <a:ea typeface="微软雅黑" panose="020B0503020204020204" charset="-122"/>
              <a:sym typeface="+mn-ea"/>
            </a:endParaRPr>
          </a:p>
          <a:p>
            <a:pPr marL="342900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zh-CN">
                <a:ea typeface="微软雅黑" panose="020B0503020204020204" charset="-122"/>
                <a:sym typeface="+mn-ea"/>
              </a:rPr>
              <a:t>初赛评审原则包括：思路及</a:t>
            </a:r>
            <a:r>
              <a:rPr lang="zh-CN" altLang="en-US">
                <a:ea typeface="微软雅黑" panose="020B0503020204020204" charset="-122"/>
                <a:sym typeface="+mn-ea"/>
              </a:rPr>
              <a:t>内容清晰、论证</a:t>
            </a:r>
            <a:r>
              <a:rPr lang="en-US" altLang="zh-CN">
                <a:ea typeface="微软雅黑" panose="020B0503020204020204" charset="-122"/>
                <a:sym typeface="+mn-ea"/>
              </a:rPr>
              <a:t>/</a:t>
            </a:r>
            <a:r>
              <a:rPr lang="zh-CN" altLang="en-US">
                <a:ea typeface="微软雅黑" panose="020B0503020204020204" charset="-122"/>
                <a:sym typeface="+mn-ea"/>
              </a:rPr>
              <a:t>治疗过程严谨、有创新型或挑战性</a:t>
            </a:r>
            <a:r>
              <a:rPr lang="zh-CN">
                <a:ea typeface="微软雅黑" panose="020B0503020204020204" charset="-122"/>
                <a:sym typeface="+mn-ea"/>
              </a:rPr>
              <a:t>、结论</a:t>
            </a:r>
            <a:r>
              <a:rPr lang="en-US" altLang="zh-CN">
                <a:ea typeface="微软雅黑" panose="020B0503020204020204" charset="-122"/>
                <a:sym typeface="+mn-ea"/>
              </a:rPr>
              <a:t>/</a:t>
            </a:r>
            <a:r>
              <a:rPr lang="zh-CN" altLang="en-US">
                <a:ea typeface="微软雅黑" panose="020B0503020204020204" charset="-122"/>
                <a:sym typeface="+mn-ea"/>
              </a:rPr>
              <a:t>疗效显著、解决肉毒毒素应用中的问题等；</a:t>
            </a:r>
            <a:r>
              <a:rPr lang="zh-CN" altLang="en-US" u="sng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相似类型的研究</a:t>
            </a:r>
            <a:r>
              <a:rPr lang="en-US" altLang="zh-CN" u="sng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/</a:t>
            </a:r>
            <a:r>
              <a:rPr lang="zh-CN" altLang="en-US" u="sng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病例择优入选决赛；</a:t>
            </a:r>
            <a:endParaRPr lang="zh-CN" altLang="en-US" u="sng">
              <a:solidFill>
                <a:srgbClr val="FF0000"/>
              </a:solidFill>
              <a:ea typeface="微软雅黑" panose="020B0503020204020204" charset="-122"/>
              <a:sym typeface="+mn-ea"/>
            </a:endParaRPr>
          </a:p>
          <a:p>
            <a:pPr marL="342900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zh-CN" u="sng">
                <a:ea typeface="微软雅黑" panose="020B0503020204020204" charset="-122"/>
                <a:sym typeface="+mn-ea"/>
              </a:rPr>
              <a:t>PPT不宜过长</a:t>
            </a:r>
            <a:r>
              <a:rPr lang="zh-CN">
                <a:ea typeface="微软雅黑" panose="020B0503020204020204" charset="-122"/>
                <a:sym typeface="+mn-ea"/>
              </a:rPr>
              <a:t>，决赛汇报时间为每人</a:t>
            </a:r>
            <a:r>
              <a:rPr lang="en-US" altLang="zh-CN">
                <a:ea typeface="微软雅黑" panose="020B0503020204020204" charset="-122"/>
                <a:sym typeface="+mn-ea"/>
              </a:rPr>
              <a:t>8</a:t>
            </a:r>
            <a:r>
              <a:rPr lang="zh-CN" altLang="en-US">
                <a:ea typeface="微软雅黑" panose="020B0503020204020204" charset="-122"/>
                <a:sym typeface="+mn-ea"/>
              </a:rPr>
              <a:t>分钟，可依据此时长准备相应内容容量；</a:t>
            </a:r>
            <a:endParaRPr lang="zh-CN" altLang="en-US">
              <a:ea typeface="微软雅黑" panose="020B0503020204020204" charset="-122"/>
              <a:sym typeface="+mn-ea"/>
            </a:endParaRPr>
          </a:p>
          <a:p>
            <a:pPr marL="342900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zh-CN">
                <a:ea typeface="微软雅黑" panose="020B0503020204020204" charset="-122"/>
                <a:sym typeface="+mn-ea"/>
              </a:rPr>
              <a:t>病例模板内容包含：</a:t>
            </a:r>
            <a:r>
              <a:rPr lang="zh-CN" b="1">
                <a:ea typeface="微软雅黑" panose="020B0503020204020204" charset="-122"/>
                <a:sym typeface="+mn-ea"/>
              </a:rPr>
              <a:t>患者基本情况、诊断分析、病例难点、治疗过程、疗效对比、讨论与分析</a:t>
            </a:r>
            <a:r>
              <a:rPr lang="zh-CN">
                <a:ea typeface="微软雅黑" panose="020B0503020204020204" charset="-122"/>
                <a:sym typeface="+mn-ea"/>
              </a:rPr>
              <a:t>，</a:t>
            </a:r>
            <a:r>
              <a:rPr lang="zh-CN" u="sng">
                <a:ea typeface="微软雅黑" panose="020B0503020204020204" charset="-122"/>
                <a:sym typeface="+mn-ea"/>
              </a:rPr>
              <a:t>可自行调整内容模块。</a:t>
            </a:r>
            <a:r>
              <a:rPr lang="zh-CN"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*内容提示：1）对诊断和治疗策略选择进行充分说明（辅助检查结果等）；2）治疗过程：肉毒毒素使用剂量、治疗周期、疗效评估等；3）诊疗总结：本次治疗策略的优缺点、病例的难点创新点、其他治疗手段的讨论及延展；4）治疗后随访的情况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01 </a:t>
            </a:r>
            <a:r>
              <a:rPr lang="zh-CN" altLang="en-US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患者基本情况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987108" y="2174558"/>
            <a:ext cx="3022600" cy="1544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照片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视频资料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87108" y="4207193"/>
            <a:ext cx="3022600" cy="1544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照片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视频资料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821" name="矩形 7"/>
          <p:cNvSpPr>
            <a:spLocks noChangeArrowheads="1"/>
          </p:cNvSpPr>
          <p:nvPr/>
        </p:nvSpPr>
        <p:spPr bwMode="auto">
          <a:xfrm>
            <a:off x="6988175" y="1855470"/>
            <a:ext cx="4745990" cy="3147695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>
            <a:noAutofit/>
          </a:bodyPr>
          <a:lstStyle>
            <a:lvl1pPr marL="212725" indent="-212725" defTabSz="91313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1pPr>
            <a:lvl2pPr marL="742950" indent="-285750" defTabSz="9131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2pPr>
            <a:lvl3pPr marL="1143000" indent="-228600" defTabSz="9131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3pPr>
            <a:lvl4pPr marL="1600200" indent="-228600" defTabSz="9131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4pPr>
            <a:lvl5pPr marL="2057400" indent="-228600" defTabSz="9131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5pPr>
            <a:lvl6pPr marL="2514600" indent="-228600" defTabSz="9131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6pPr>
            <a:lvl7pPr marL="2971800" indent="-228600" defTabSz="9131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7pPr>
            <a:lvl8pPr marL="3429000" indent="-228600" defTabSz="9131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8pPr>
            <a:lvl9pPr marL="3886200" indent="-228600" defTabSz="9131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9pPr>
          </a:lstStyle>
          <a:p>
            <a:pPr marL="212725" marR="0" lvl="0" indent="-212725" algn="l" defTabSz="9131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患者姓名、性别、就诊年龄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212725" marR="0" lvl="0" indent="-212725" algn="l" defTabSz="9131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主诉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212725" marR="0" lvl="0" indent="-212725" algn="l" defTabSz="9131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病史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212725" marR="0" lvl="0" indent="-212725" algn="l" defTabSz="9131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查体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212725" marR="0" lvl="0" indent="-212725" algn="l" defTabSz="9131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量表评估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212725" marR="0" lvl="0" indent="-212725" algn="l" defTabSz="91313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xxx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02 </a:t>
            </a:r>
            <a:r>
              <a:rPr lang="zh-CN" altLang="en-US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诊断分析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03 </a:t>
            </a:r>
            <a:r>
              <a:rPr lang="zh-CN" altLang="en-US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病例分析</a:t>
            </a:r>
            <a:r>
              <a:rPr lang="en-US" altLang="zh-CN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-</a:t>
            </a:r>
            <a:r>
              <a:rPr lang="zh-CN" altLang="en-US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难点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04 </a:t>
            </a:r>
            <a:r>
              <a:rPr lang="zh-CN" altLang="en-US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治疗过程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05 </a:t>
            </a:r>
            <a:r>
              <a:rPr lang="zh-CN" altLang="en-US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疗效评价</a:t>
            </a:r>
            <a:endParaRPr lang="zh-CN" altLang="en-US" spc="0" noProof="0" dirty="0">
              <a:ln>
                <a:noFill/>
              </a:ln>
              <a:solidFill>
                <a:srgbClr val="4275AA"/>
              </a:solidFill>
              <a:effectLst/>
              <a:uLnTx/>
              <a:latin typeface="+mn-ea"/>
              <a:ea typeface="微软雅黑" panose="020B0503020204020204" charset="-122"/>
              <a:cs typeface="+mn-cs"/>
              <a:sym typeface="Calibri" panose="020F050202020403020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3088958" y="4038600"/>
            <a:ext cx="1041400" cy="511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13E7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治疗前：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4275AA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2289175" y="3428683"/>
            <a:ext cx="3479800" cy="221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照片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视频资料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5946775" y="3428683"/>
            <a:ext cx="3479800" cy="221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照片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视频资料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198688" y="2839720"/>
            <a:ext cx="1041400" cy="5835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13E7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治疗前：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4275AA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9" name="矩形 8"/>
          <p:cNvSpPr/>
          <p:nvPr>
            <p:custDataLst>
              <p:tags r:id="rId5"/>
            </p:custDataLst>
          </p:nvPr>
        </p:nvSpPr>
        <p:spPr>
          <a:xfrm>
            <a:off x="5946775" y="2839720"/>
            <a:ext cx="1039813" cy="5835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13E7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治疗后：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4275AA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06 </a:t>
            </a:r>
            <a:r>
              <a:rPr lang="zh-CN" altLang="en-US" spc="0" noProof="0" dirty="0">
                <a:ln>
                  <a:noFill/>
                </a:ln>
                <a:solidFill>
                  <a:srgbClr val="4275AA"/>
                </a:solidFill>
                <a:effectLst/>
                <a:uLnTx/>
                <a:latin typeface="+mn-ea"/>
                <a:ea typeface="微软雅黑" panose="020B0503020204020204" charset="-122"/>
                <a:cs typeface="+mn-cs"/>
                <a:sym typeface="Calibri" panose="020F0502020204030204" charset="0"/>
              </a:rPr>
              <a:t>讨论与分析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DIAGRAM_VIRTUALLY_FRAME" val="{&quot;height&quot;:220.87503937007872,&quot;left&quot;:48.12503937007874,&quot;top&quot;:106.75,&quot;width&quot;:569.1249606299212}"/>
</p:tagLst>
</file>

<file path=ppt/tags/tag72.xml><?xml version="1.0" encoding="utf-8"?>
<p:tagLst xmlns:p="http://schemas.openxmlformats.org/presentationml/2006/main">
  <p:tag name="KSO_WM_DIAGRAM_VIRTUALLY_FRAME" val="{&quot;height&quot;:220.87503937007872,&quot;left&quot;:48.82503937007874,&quot;top&quot;:106.75,&quot;width&quot;:569.1249606299212}"/>
</p:tagLst>
</file>

<file path=ppt/tags/tag73.xml><?xml version="1.0" encoding="utf-8"?>
<p:tagLst xmlns:p="http://schemas.openxmlformats.org/presentationml/2006/main">
  <p:tag name="KSO_WM_DIAGRAM_VIRTUALLY_FRAME" val="{&quot;height&quot;:220.87503937007872,&quot;left&quot;:48.82503937007874,&quot;top&quot;:106.75,&quot;width&quot;:569.1249606299212}"/>
</p:tagLst>
</file>

<file path=ppt/tags/tag74.xml><?xml version="1.0" encoding="utf-8"?>
<p:tagLst xmlns:p="http://schemas.openxmlformats.org/presentationml/2006/main">
  <p:tag name="KSO_WM_DIAGRAM_VIRTUALLY_FRAME" val="{&quot;height&quot;:220.87503937007872,&quot;left&quot;:48.82503937007874,&quot;top&quot;:106.75,&quot;width&quot;:569.1249606299212}"/>
</p:tagLst>
</file>

<file path=ppt/tags/tag75.xml><?xml version="1.0" encoding="utf-8"?>
<p:tagLst xmlns:p="http://schemas.openxmlformats.org/presentationml/2006/main">
  <p:tag name="KSO_WM_DIAGRAM_VIRTUALLY_FRAME" val="{&quot;height&quot;:220.87503937007872,&quot;left&quot;:48.82503937007874,&quot;top&quot;:106.75,&quot;width&quot;:569.1249606299212}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COMMONDATA" val="eyJoZGlkIjoiOWIyYzQ3MDM3NDgzZWNiMWMwOTQ2NTg2YjIwOTllMWY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WPS 演示</Application>
  <PresentationFormat>宽屏</PresentationFormat>
  <Paragraphs>46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Times New Roman</vt:lpstr>
      <vt:lpstr>微软雅黑</vt:lpstr>
      <vt:lpstr>Calibri</vt:lpstr>
      <vt:lpstr>Arial Unicode MS</vt:lpstr>
      <vt:lpstr>WPS</vt:lpstr>
      <vt:lpstr>2024肉毒毒素大赛 -参赛模板</vt:lpstr>
      <vt:lpstr>参赛须知：本页阅读后即可删除</vt:lpstr>
      <vt:lpstr>01 患者基本情况</vt:lpstr>
      <vt:lpstr>02 诊断分析</vt:lpstr>
      <vt:lpstr>03 病例分析-难点</vt:lpstr>
      <vt:lpstr>04 治疗过程</vt:lpstr>
      <vt:lpstr>05 疗效评价</vt:lpstr>
      <vt:lpstr>06 讨论与分析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喜喜</cp:lastModifiedBy>
  <cp:revision>158</cp:revision>
  <dcterms:created xsi:type="dcterms:W3CDTF">2019-06-19T02:08:00Z</dcterms:created>
  <dcterms:modified xsi:type="dcterms:W3CDTF">2025-04-29T06:07:28Z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1885E3C269DF4CA38715F8EAE63EDE79_11</vt:lpwstr>
  </property>
</Properties>
</file>